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9"/>
  </p:notesMasterIdLst>
  <p:sldIdLst>
    <p:sldId id="279" r:id="rId5"/>
    <p:sldId id="6023" r:id="rId6"/>
    <p:sldId id="6005" r:id="rId7"/>
    <p:sldId id="6009" r:id="rId8"/>
    <p:sldId id="6036" r:id="rId9"/>
    <p:sldId id="6035" r:id="rId10"/>
    <p:sldId id="307" r:id="rId11"/>
    <p:sldId id="6025" r:id="rId12"/>
    <p:sldId id="6007" r:id="rId13"/>
    <p:sldId id="351" r:id="rId14"/>
    <p:sldId id="6011" r:id="rId15"/>
    <p:sldId id="6024" r:id="rId16"/>
    <p:sldId id="6012" r:id="rId17"/>
    <p:sldId id="6016" r:id="rId18"/>
    <p:sldId id="6015" r:id="rId19"/>
    <p:sldId id="6014" r:id="rId20"/>
    <p:sldId id="6037" r:id="rId21"/>
    <p:sldId id="6033" r:id="rId22"/>
    <p:sldId id="6027" r:id="rId23"/>
    <p:sldId id="6038" r:id="rId24"/>
    <p:sldId id="6040" r:id="rId25"/>
    <p:sldId id="6039" r:id="rId26"/>
    <p:sldId id="6028" r:id="rId27"/>
    <p:sldId id="342"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Montserrat" pitchFamily="2" charset="77"/>
      <p:regular r:id="rId34"/>
      <p:bold r:id="rId35"/>
      <p:italic r:id="rId36"/>
      <p:boldItalic r:id="rId37"/>
    </p:embeddedFont>
    <p:embeddedFont>
      <p:font typeface="Montserrat Bold" pitchFamily="2" charset="77"/>
      <p:bold r:id="rId38"/>
      <p:italic r:id="rId39"/>
      <p:boldItalic r:id="rId40"/>
    </p:embeddedFont>
    <p:embeddedFont>
      <p:font typeface="Now" pitchFamily="2" charset="77"/>
      <p:regular r:id="rId41"/>
    </p:embeddedFont>
    <p:embeddedFont>
      <p:font typeface="Now Bold" pitchFamily="2" charset="77"/>
      <p:regular r:id="rId42"/>
      <p:bold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B9"/>
    <a:srgbClr val="8BA2CC"/>
    <a:srgbClr val="C3D6F5"/>
    <a:srgbClr val="ADCEFF"/>
    <a:srgbClr val="B7D2BD"/>
    <a:srgbClr val="9AB5B2"/>
    <a:srgbClr val="FFC899"/>
    <a:srgbClr val="A4D2B4"/>
    <a:srgbClr val="C0504D"/>
    <a:srgbClr val="FFC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1" autoAdjust="0"/>
    <p:restoredTop sz="65827" autoAdjust="0"/>
  </p:normalViewPr>
  <p:slideViewPr>
    <p:cSldViewPr>
      <p:cViewPr>
        <p:scale>
          <a:sx n="91" d="100"/>
          <a:sy n="91" d="100"/>
        </p:scale>
        <p:origin x="1328" y="-136"/>
      </p:cViewPr>
      <p:guideLst>
        <p:guide orient="horz" pos="2160"/>
        <p:guide pos="2880"/>
      </p:guideLst>
    </p:cSldViewPr>
  </p:slideViewPr>
  <p:outlineViewPr>
    <p:cViewPr>
      <p:scale>
        <a:sx n="33" d="100"/>
        <a:sy n="33" d="100"/>
      </p:scale>
      <p:origin x="0" y="0"/>
    </p:cViewPr>
  </p:outlin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Predictive modelling: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pred modelling our question is often ‘Can this be done’ and the reply is the model performance: yes with this accuracy, or no probably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caner outcome. -&gt; so </a:t>
            </a:r>
            <a:r>
              <a:rPr lang="en-US" dirty="0" err="1"/>
              <a:t>whats</a:t>
            </a:r>
            <a:r>
              <a:rPr lang="en-US" dirty="0"/>
              <a:t> the difference to the idea that cell phones cause cancer? Those two rates also increased at the same time! </a:t>
            </a:r>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223134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61977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63322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image" Target="../media/image2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microsoft.com/office/2007/relationships/hdphoto" Target="../media/hdphoto1.wdp"/><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68317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20525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33082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69" y="3874313"/>
            <a:ext cx="4905941"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If p-value significant, the null hypothesis is rejected.</a:t>
            </a:r>
            <a:endParaRPr lang="pt-PT">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9848850"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Predictive models</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958"/>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means it's not possible with this model + data</a:t>
            </a:r>
            <a:endParaRPr lang="pt-PT">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Generalized linear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t>
            </a:r>
            <a:r>
              <a:rPr lang="en-US" sz="2800" dirty="0" err="1">
                <a:solidFill>
                  <a:srgbClr val="404040"/>
                </a:solidFill>
                <a:latin typeface="Montserrat" panose="00000500000000000000" pitchFamily="2" charset="0"/>
              </a:rPr>
              <a:t>accieve</a:t>
            </a:r>
            <a:r>
              <a:rPr lang="en-US" sz="2800" dirty="0">
                <a:solidFill>
                  <a:srgbClr val="404040"/>
                </a:solidFill>
                <a:latin typeface="Montserrat" panose="00000500000000000000" pitchFamily="2" charset="0"/>
              </a:rPr>
              <a:t>:</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723495"/>
            <a:ext cx="14325600" cy="3970318"/>
          </a:xfrm>
          <a:prstGeom prst="rect">
            <a:avLst/>
          </a:prstGeom>
          <a:noFill/>
        </p:spPr>
        <p:txBody>
          <a:bodyPr wrap="square" rtlCol="0">
            <a:spAutoFit/>
          </a:bodyPr>
          <a:lstStyle/>
          <a:p>
            <a:r>
              <a:rPr lang="en-US" sz="2800" dirty="0">
                <a:latin typeface="Montserrat" pitchFamily="2" charset="77"/>
              </a:rPr>
              <a:t>In a large study, the health of 13</a:t>
            </a:r>
            <a:r>
              <a:rPr lang="en-US" sz="2800" baseline="30000" dirty="0">
                <a:latin typeface="Montserrat" pitchFamily="2" charset="77"/>
              </a:rPr>
              <a:t>th</a:t>
            </a:r>
            <a:r>
              <a:rPr lang="en-US" sz="2800" dirty="0">
                <a:latin typeface="Montserrat" pitchFamily="2" charset="77"/>
              </a:rPr>
              <a:t> century sailors was assessed using old maritime doctor’s records. </a:t>
            </a:r>
          </a:p>
          <a:p>
            <a:r>
              <a:rPr lang="en-US" sz="2800" dirty="0">
                <a:latin typeface="Montserrat" pitchFamily="2" charset="77"/>
              </a:rPr>
              <a:t>The study highlighted that a subpopulation of sailors complained about fatigue and joint aches. The same people later develop oral problems, including bleeding gums and loose teeth. </a:t>
            </a:r>
          </a:p>
          <a:p>
            <a:endParaRPr lang="en-US" sz="2800" b="1" dirty="0">
              <a:latin typeface="Montserrat" pitchFamily="2" charset="77"/>
            </a:endParaRPr>
          </a:p>
          <a:p>
            <a:r>
              <a:rPr lang="en-US" sz="2800" b="1" dirty="0">
                <a:latin typeface="Montserrat" pitchFamily="2" charset="77"/>
              </a:rPr>
              <a:t>Based on the above what conclusion do you draw? </a:t>
            </a:r>
          </a:p>
          <a:p>
            <a:r>
              <a:rPr lang="en-US" sz="2800" b="1" dirty="0">
                <a:latin typeface="Montserrat" pitchFamily="2" charset="77"/>
              </a:rPr>
              <a:t>i.e. would treating the join pains of theses sailors have prevented their later issues with oral health? </a:t>
            </a: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545867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0" name="Group 9">
            <a:extLst>
              <a:ext uri="{FF2B5EF4-FFF2-40B4-BE49-F238E27FC236}">
                <a16:creationId xmlns:a16="http://schemas.microsoft.com/office/drawing/2014/main" id="{6F80C5D4-3CDB-1ADA-463F-62550B21D501}"/>
              </a:ext>
            </a:extLst>
          </p:cNvPr>
          <p:cNvGrpSpPr>
            <a:grpSpLocks noChangeAspect="1"/>
          </p:cNvGrpSpPr>
          <p:nvPr/>
        </p:nvGrpSpPr>
        <p:grpSpPr>
          <a:xfrm>
            <a:off x="5475199" y="2941335"/>
            <a:ext cx="7337602" cy="6768405"/>
            <a:chOff x="1537705" y="3020632"/>
            <a:chExt cx="5008119" cy="4619626"/>
          </a:xfrm>
        </p:grpSpPr>
        <p:sp>
          <p:nvSpPr>
            <p:cNvPr id="3" name="Freeform 19">
              <a:extLst>
                <a:ext uri="{FF2B5EF4-FFF2-40B4-BE49-F238E27FC236}">
                  <a16:creationId xmlns:a16="http://schemas.microsoft.com/office/drawing/2014/main" id="{DBB12D5A-BD1F-FC0D-B082-EA09256E2503}"/>
                </a:ext>
              </a:extLst>
            </p:cNvPr>
            <p:cNvSpPr/>
            <p:nvPr/>
          </p:nvSpPr>
          <p:spPr>
            <a:xfrm>
              <a:off x="1537705" y="4314445"/>
              <a:ext cx="2440690" cy="3325813"/>
            </a:xfrm>
            <a:custGeom>
              <a:avLst/>
              <a:gdLst/>
              <a:ahLst/>
              <a:cxnLst>
                <a:cxn ang="0">
                  <a:pos x="wd2" y="hd2"/>
                </a:cxn>
                <a:cxn ang="5400000">
                  <a:pos x="wd2" y="hd2"/>
                </a:cxn>
                <a:cxn ang="10800000">
                  <a:pos x="wd2" y="hd2"/>
                </a:cxn>
                <a:cxn ang="16200000">
                  <a:pos x="wd2" y="hd2"/>
                </a:cxn>
              </a:cxnLst>
              <a:rect l="0" t="0" r="r" b="b"/>
              <a:pathLst>
                <a:path w="21045" h="21600" extrusionOk="0">
                  <a:moveTo>
                    <a:pt x="1811" y="11591"/>
                  </a:moveTo>
                  <a:cubicBezTo>
                    <a:pt x="-212" y="14266"/>
                    <a:pt x="-555" y="16797"/>
                    <a:pt x="857" y="18666"/>
                  </a:cubicBezTo>
                  <a:cubicBezTo>
                    <a:pt x="2307" y="20565"/>
                    <a:pt x="5360" y="21600"/>
                    <a:pt x="9482" y="21600"/>
                  </a:cubicBezTo>
                  <a:cubicBezTo>
                    <a:pt x="16580" y="21600"/>
                    <a:pt x="16580" y="21600"/>
                    <a:pt x="16580" y="21600"/>
                  </a:cubicBezTo>
                  <a:cubicBezTo>
                    <a:pt x="15206" y="21082"/>
                    <a:pt x="13756" y="20277"/>
                    <a:pt x="12840" y="18925"/>
                  </a:cubicBezTo>
                  <a:cubicBezTo>
                    <a:pt x="11008" y="16222"/>
                    <a:pt x="12878" y="13806"/>
                    <a:pt x="12993" y="13691"/>
                  </a:cubicBezTo>
                  <a:cubicBezTo>
                    <a:pt x="13565" y="12943"/>
                    <a:pt x="13565" y="12943"/>
                    <a:pt x="13565" y="12943"/>
                  </a:cubicBezTo>
                  <a:cubicBezTo>
                    <a:pt x="21045" y="3193"/>
                    <a:pt x="21045" y="3193"/>
                    <a:pt x="21045" y="3193"/>
                  </a:cubicBezTo>
                  <a:cubicBezTo>
                    <a:pt x="20625" y="2646"/>
                    <a:pt x="20625" y="2646"/>
                    <a:pt x="20625" y="2646"/>
                  </a:cubicBezTo>
                  <a:cubicBezTo>
                    <a:pt x="20434" y="2445"/>
                    <a:pt x="18030" y="0"/>
                    <a:pt x="14634" y="0"/>
                  </a:cubicBezTo>
                  <a:cubicBezTo>
                    <a:pt x="11275" y="0"/>
                    <a:pt x="9558" y="1582"/>
                    <a:pt x="8947" y="2272"/>
                  </a:cubicBezTo>
                  <a:lnTo>
                    <a:pt x="1811" y="11591"/>
                  </a:lnTo>
                  <a:close/>
                </a:path>
              </a:pathLst>
            </a:custGeom>
            <a:solidFill>
              <a:srgbClr val="9ED2B9"/>
            </a:solidFill>
            <a:ln w="12700">
              <a:miter lim="400000"/>
            </a:ln>
          </p:spPr>
          <p:txBody>
            <a:bodyPr lIns="45719" rIns="45719"/>
            <a:lstStyle/>
            <a:p>
              <a:endParaRPr dirty="0"/>
            </a:p>
          </p:txBody>
        </p:sp>
        <p:sp>
          <p:nvSpPr>
            <p:cNvPr id="4" name="Freeform 20">
              <a:extLst>
                <a:ext uri="{FF2B5EF4-FFF2-40B4-BE49-F238E27FC236}">
                  <a16:creationId xmlns:a16="http://schemas.microsoft.com/office/drawing/2014/main" id="{DDEA3B15-9A73-0D5E-A3FF-890B6B1EC26B}"/>
                </a:ext>
              </a:extLst>
            </p:cNvPr>
            <p:cNvSpPr/>
            <p:nvPr/>
          </p:nvSpPr>
          <p:spPr>
            <a:xfrm>
              <a:off x="3048000" y="5408232"/>
              <a:ext cx="3497824" cy="2232026"/>
            </a:xfrm>
            <a:custGeom>
              <a:avLst/>
              <a:gdLst/>
              <a:ahLst/>
              <a:cxnLst>
                <a:cxn ang="0">
                  <a:pos x="wd2" y="hd2"/>
                </a:cxn>
                <a:cxn ang="5400000">
                  <a:pos x="wd2" y="hd2"/>
                </a:cxn>
                <a:cxn ang="10800000">
                  <a:pos x="wd2" y="hd2"/>
                </a:cxn>
                <a:cxn ang="16200000">
                  <a:pos x="wd2" y="hd2"/>
                </a:cxn>
              </a:cxnLst>
              <a:rect l="0" t="0" r="r" b="b"/>
              <a:pathLst>
                <a:path w="20603" h="21600" extrusionOk="0">
                  <a:moveTo>
                    <a:pt x="19343" y="6686"/>
                  </a:moveTo>
                  <a:cubicBezTo>
                    <a:pt x="16998" y="0"/>
                    <a:pt x="16998" y="0"/>
                    <a:pt x="16998" y="0"/>
                  </a:cubicBezTo>
                  <a:cubicBezTo>
                    <a:pt x="17102" y="1714"/>
                    <a:pt x="16998" y="3729"/>
                    <a:pt x="16346" y="5614"/>
                  </a:cubicBezTo>
                  <a:cubicBezTo>
                    <a:pt x="15017" y="9429"/>
                    <a:pt x="12203" y="9514"/>
                    <a:pt x="11865" y="9514"/>
                  </a:cubicBezTo>
                  <a:cubicBezTo>
                    <a:pt x="11865" y="9514"/>
                    <a:pt x="11865" y="9514"/>
                    <a:pt x="11865" y="9514"/>
                  </a:cubicBezTo>
                  <a:cubicBezTo>
                    <a:pt x="11057" y="9514"/>
                    <a:pt x="11057" y="9514"/>
                    <a:pt x="11057" y="9514"/>
                  </a:cubicBezTo>
                  <a:cubicBezTo>
                    <a:pt x="869" y="9514"/>
                    <a:pt x="869" y="9514"/>
                    <a:pt x="869" y="9514"/>
                  </a:cubicBezTo>
                  <a:cubicBezTo>
                    <a:pt x="556" y="10371"/>
                    <a:pt x="556" y="10371"/>
                    <a:pt x="556" y="10371"/>
                  </a:cubicBezTo>
                  <a:cubicBezTo>
                    <a:pt x="504" y="10543"/>
                    <a:pt x="-616" y="13629"/>
                    <a:pt x="478" y="17100"/>
                  </a:cubicBezTo>
                  <a:cubicBezTo>
                    <a:pt x="1755" y="21214"/>
                    <a:pt x="4830" y="21557"/>
                    <a:pt x="5012" y="21600"/>
                  </a:cubicBezTo>
                  <a:cubicBezTo>
                    <a:pt x="14131" y="21600"/>
                    <a:pt x="14131" y="21600"/>
                    <a:pt x="14131" y="21600"/>
                  </a:cubicBezTo>
                  <a:cubicBezTo>
                    <a:pt x="16945" y="21600"/>
                    <a:pt x="19030" y="20057"/>
                    <a:pt x="20020" y="17229"/>
                  </a:cubicBezTo>
                  <a:cubicBezTo>
                    <a:pt x="20984" y="14443"/>
                    <a:pt x="20750" y="10671"/>
                    <a:pt x="19343" y="6686"/>
                  </a:cubicBezTo>
                  <a:close/>
                </a:path>
              </a:pathLst>
            </a:custGeom>
            <a:solidFill>
              <a:srgbClr val="8BA2CC"/>
            </a:solidFill>
            <a:ln w="12700">
              <a:miter lim="400000"/>
            </a:ln>
          </p:spPr>
          <p:txBody>
            <a:bodyPr lIns="45719" rIns="45719"/>
            <a:lstStyle/>
            <a:p>
              <a:endParaRPr dirty="0"/>
            </a:p>
          </p:txBody>
        </p:sp>
        <p:sp>
          <p:nvSpPr>
            <p:cNvPr id="5" name="Freeform 21">
              <a:extLst>
                <a:ext uri="{FF2B5EF4-FFF2-40B4-BE49-F238E27FC236}">
                  <a16:creationId xmlns:a16="http://schemas.microsoft.com/office/drawing/2014/main" id="{8532C8EF-A043-07E6-5358-32ADC9CE63E3}"/>
                </a:ext>
              </a:extLst>
            </p:cNvPr>
            <p:cNvSpPr/>
            <p:nvPr/>
          </p:nvSpPr>
          <p:spPr>
            <a:xfrm>
              <a:off x="2775069" y="3020632"/>
              <a:ext cx="3051949" cy="3259139"/>
            </a:xfrm>
            <a:custGeom>
              <a:avLst/>
              <a:gdLst/>
              <a:ahLst/>
              <a:cxnLst>
                <a:cxn ang="0">
                  <a:pos x="wd2" y="hd2"/>
                </a:cxn>
                <a:cxn ang="5400000">
                  <a:pos x="wd2" y="hd2"/>
                </a:cxn>
                <a:cxn ang="10800000">
                  <a:pos x="wd2" y="hd2"/>
                </a:cxn>
                <a:cxn ang="16200000">
                  <a:pos x="wd2" y="hd2"/>
                </a:cxn>
              </a:cxnLst>
              <a:rect l="0" t="0" r="r" b="b"/>
              <a:pathLst>
                <a:path w="20815" h="21600" extrusionOk="0">
                  <a:moveTo>
                    <a:pt x="14692" y="4255"/>
                  </a:moveTo>
                  <a:cubicBezTo>
                    <a:pt x="13063" y="1526"/>
                    <a:pt x="10921" y="0"/>
                    <a:pt x="8628" y="0"/>
                  </a:cubicBezTo>
                  <a:cubicBezTo>
                    <a:pt x="6365" y="0"/>
                    <a:pt x="4223" y="1526"/>
                    <a:pt x="2594" y="4255"/>
                  </a:cubicBezTo>
                  <a:cubicBezTo>
                    <a:pt x="0" y="8628"/>
                    <a:pt x="0" y="8628"/>
                    <a:pt x="0" y="8628"/>
                  </a:cubicBezTo>
                  <a:cubicBezTo>
                    <a:pt x="815" y="8159"/>
                    <a:pt x="1840" y="7807"/>
                    <a:pt x="3137" y="7807"/>
                  </a:cubicBezTo>
                  <a:cubicBezTo>
                    <a:pt x="6335" y="7807"/>
                    <a:pt x="8417" y="10712"/>
                    <a:pt x="8507" y="10859"/>
                  </a:cubicBezTo>
                  <a:cubicBezTo>
                    <a:pt x="8537" y="10888"/>
                    <a:pt x="8537" y="10888"/>
                    <a:pt x="8537" y="10888"/>
                  </a:cubicBezTo>
                  <a:cubicBezTo>
                    <a:pt x="8839" y="11446"/>
                    <a:pt x="8839" y="11446"/>
                    <a:pt x="8839" y="11446"/>
                  </a:cubicBezTo>
                  <a:cubicBezTo>
                    <a:pt x="8990" y="11651"/>
                    <a:pt x="8990" y="11651"/>
                    <a:pt x="8990" y="11651"/>
                  </a:cubicBezTo>
                  <a:cubicBezTo>
                    <a:pt x="14873" y="21600"/>
                    <a:pt x="14873" y="21600"/>
                    <a:pt x="14873" y="21600"/>
                  </a:cubicBezTo>
                  <a:cubicBezTo>
                    <a:pt x="15597" y="21600"/>
                    <a:pt x="15597" y="21600"/>
                    <a:pt x="15597" y="21600"/>
                  </a:cubicBezTo>
                  <a:cubicBezTo>
                    <a:pt x="15597" y="21600"/>
                    <a:pt x="15597" y="21600"/>
                    <a:pt x="15597" y="21600"/>
                  </a:cubicBezTo>
                  <a:cubicBezTo>
                    <a:pt x="15747" y="21600"/>
                    <a:pt x="18764" y="21571"/>
                    <a:pt x="20122" y="19282"/>
                  </a:cubicBezTo>
                  <a:cubicBezTo>
                    <a:pt x="21600" y="16816"/>
                    <a:pt x="20273" y="13705"/>
                    <a:pt x="20152" y="13471"/>
                  </a:cubicBezTo>
                  <a:lnTo>
                    <a:pt x="14692" y="4255"/>
                  </a:lnTo>
                  <a:close/>
                </a:path>
              </a:pathLst>
            </a:custGeom>
            <a:solidFill>
              <a:srgbClr val="9AB5B2"/>
            </a:solidFill>
            <a:ln w="12700">
              <a:miter lim="400000"/>
            </a:ln>
          </p:spPr>
          <p:txBody>
            <a:bodyPr lIns="45719" rIns="45719"/>
            <a:lstStyle/>
            <a:p>
              <a:endParaRPr dirty="0"/>
            </a:p>
          </p:txBody>
        </p:sp>
      </p:grpSp>
      <p:sp>
        <p:nvSpPr>
          <p:cNvPr id="11" name="TextBox 7">
            <a:extLst>
              <a:ext uri="{FF2B5EF4-FFF2-40B4-BE49-F238E27FC236}">
                <a16:creationId xmlns:a16="http://schemas.microsoft.com/office/drawing/2014/main" id="{05D22B2A-D9A3-DC6E-8D94-F8ECF7B33B0C}"/>
              </a:ext>
            </a:extLst>
          </p:cNvPr>
          <p:cNvSpPr txBox="1"/>
          <p:nvPr/>
        </p:nvSpPr>
        <p:spPr>
          <a:xfrm>
            <a:off x="7872863" y="8572500"/>
            <a:ext cx="4471537" cy="369332"/>
          </a:xfrm>
          <a:prstGeom prst="rect">
            <a:avLst/>
          </a:prstGeom>
        </p:spPr>
        <p:txBody>
          <a:bodyPr wrap="square" lIns="0" tIns="0" rIns="0" bIns="0" rtlCol="0" anchor="t">
            <a:spAutoFit/>
          </a:bodyPr>
          <a:lstStyle/>
          <a:p>
            <a:pPr marL="345441" lvl="1"/>
            <a:r>
              <a:rPr lang="en-US" sz="2400" b="1" dirty="0">
                <a:solidFill>
                  <a:schemeClr val="bg1"/>
                </a:solidFill>
                <a:latin typeface="Montserrat" panose="00000500000000000000" pitchFamily="2" charset="0"/>
              </a:rPr>
              <a:t>ONLINE RESOURCES</a:t>
            </a:r>
          </a:p>
        </p:txBody>
      </p:sp>
      <p:sp>
        <p:nvSpPr>
          <p:cNvPr id="12" name="TextBox 7">
            <a:extLst>
              <a:ext uri="{FF2B5EF4-FFF2-40B4-BE49-F238E27FC236}">
                <a16:creationId xmlns:a16="http://schemas.microsoft.com/office/drawing/2014/main" id="{720CF05C-736A-0214-8BC7-32BA89F40888}"/>
              </a:ext>
            </a:extLst>
          </p:cNvPr>
          <p:cNvSpPr txBox="1"/>
          <p:nvPr/>
        </p:nvSpPr>
        <p:spPr>
          <a:xfrm>
            <a:off x="5765782" y="7084960"/>
            <a:ext cx="8685698" cy="515206"/>
          </a:xfrm>
          <a:prstGeom prst="rect">
            <a:avLst/>
          </a:prstGeom>
        </p:spPr>
        <p:txBody>
          <a:bodyPr wrap="square" lIns="0" tIns="0" rIns="0" bIns="0" rtlCol="0" anchor="t">
            <a:spAutoFit/>
          </a:bodyPr>
          <a:lstStyle/>
          <a:p>
            <a:pPr marL="345441" lvl="1">
              <a:lnSpc>
                <a:spcPts val="4480"/>
              </a:lnSpc>
            </a:pPr>
            <a:r>
              <a:rPr lang="en-US" sz="2600" b="1" dirty="0">
                <a:solidFill>
                  <a:schemeClr val="bg1"/>
                </a:solidFill>
                <a:latin typeface="Montserrat" panose="00000500000000000000" pitchFamily="2" charset="0"/>
              </a:rPr>
              <a:t>COURSES</a:t>
            </a:r>
          </a:p>
        </p:txBody>
      </p:sp>
      <p:sp>
        <p:nvSpPr>
          <p:cNvPr id="13" name="TextBox 7">
            <a:extLst>
              <a:ext uri="{FF2B5EF4-FFF2-40B4-BE49-F238E27FC236}">
                <a16:creationId xmlns:a16="http://schemas.microsoft.com/office/drawing/2014/main" id="{195F4484-CCE1-5A22-648A-8EFD546AD790}"/>
              </a:ext>
            </a:extLst>
          </p:cNvPr>
          <p:cNvSpPr txBox="1"/>
          <p:nvPr/>
        </p:nvSpPr>
        <p:spPr>
          <a:xfrm>
            <a:off x="9163406" y="4644891"/>
            <a:ext cx="2037994" cy="1200329"/>
          </a:xfrm>
          <a:prstGeom prst="rect">
            <a:avLst/>
          </a:prstGeom>
        </p:spPr>
        <p:txBody>
          <a:bodyPr wrap="square" lIns="0" tIns="0" rIns="0" bIns="0" rtlCol="0" anchor="t">
            <a:spAutoFit/>
          </a:bodyPr>
          <a:lstStyle/>
          <a:p>
            <a:pPr marL="345441" lvl="1"/>
            <a:r>
              <a:rPr lang="en-US" sz="2600" b="1" dirty="0">
                <a:solidFill>
                  <a:schemeClr val="bg1"/>
                </a:solidFill>
                <a:latin typeface="Montserrat" panose="00000500000000000000" pitchFamily="2" charset="0"/>
              </a:rPr>
              <a:t>DATA </a:t>
            </a:r>
            <a:br>
              <a:rPr lang="en-US" sz="2600" b="1" dirty="0">
                <a:solidFill>
                  <a:schemeClr val="bg1"/>
                </a:solidFill>
                <a:latin typeface="Montserrat" panose="00000500000000000000" pitchFamily="2" charset="0"/>
              </a:rPr>
            </a:br>
            <a:r>
              <a:rPr lang="en-US" sz="2600" b="1" dirty="0">
                <a:solidFill>
                  <a:schemeClr val="bg1"/>
                </a:solidFill>
                <a:latin typeface="Montserrat" panose="00000500000000000000" pitchFamily="2" charset="0"/>
              </a:rPr>
              <a:t>SCIENCE </a:t>
            </a:r>
          </a:p>
          <a:p>
            <a:pPr marL="345441" lvl="1"/>
            <a:r>
              <a:rPr lang="en-US" sz="2600" b="1" dirty="0">
                <a:solidFill>
                  <a:schemeClr val="bg1"/>
                </a:solidFill>
                <a:latin typeface="Montserrat" panose="00000500000000000000" pitchFamily="2" charset="0"/>
              </a:rPr>
              <a:t>COLAB.</a:t>
            </a:r>
          </a:p>
        </p:txBody>
      </p:sp>
      <p:sp>
        <p:nvSpPr>
          <p:cNvPr id="16" name="Shape">
            <a:extLst>
              <a:ext uri="{FF2B5EF4-FFF2-40B4-BE49-F238E27FC236}">
                <a16:creationId xmlns:a16="http://schemas.microsoft.com/office/drawing/2014/main" id="{0EDC75C1-71BF-E067-AFAA-7838E84CB0CD}"/>
              </a:ext>
            </a:extLst>
          </p:cNvPr>
          <p:cNvSpPr/>
          <p:nvPr/>
        </p:nvSpPr>
        <p:spPr>
          <a:xfrm>
            <a:off x="10232813" y="6127889"/>
            <a:ext cx="1197187" cy="576469"/>
          </a:xfrm>
          <a:custGeom>
            <a:avLst/>
            <a:gdLst/>
            <a:ahLst/>
            <a:cxnLst>
              <a:cxn ang="0">
                <a:pos x="wd2" y="hd2"/>
              </a:cxn>
              <a:cxn ang="5400000">
                <a:pos x="wd2" y="hd2"/>
              </a:cxn>
              <a:cxn ang="10800000">
                <a:pos x="wd2" y="hd2"/>
              </a:cxn>
              <a:cxn ang="16200000">
                <a:pos x="wd2" y="hd2"/>
              </a:cxn>
            </a:cxnLst>
            <a:rect l="0" t="0" r="r" b="b"/>
            <a:pathLst>
              <a:path w="21600" h="21600" extrusionOk="0">
                <a:moveTo>
                  <a:pt x="4469" y="12505"/>
                </a:moveTo>
                <a:cubicBezTo>
                  <a:pt x="6145" y="12505"/>
                  <a:pt x="7448" y="9474"/>
                  <a:pt x="7448" y="6063"/>
                </a:cubicBezTo>
                <a:cubicBezTo>
                  <a:pt x="7448" y="2653"/>
                  <a:pt x="6145" y="0"/>
                  <a:pt x="4469" y="0"/>
                </a:cubicBezTo>
                <a:cubicBezTo>
                  <a:pt x="2793" y="0"/>
                  <a:pt x="1303" y="2653"/>
                  <a:pt x="1303" y="6063"/>
                </a:cubicBezTo>
                <a:cubicBezTo>
                  <a:pt x="1303" y="9474"/>
                  <a:pt x="2793" y="12505"/>
                  <a:pt x="4469" y="12505"/>
                </a:cubicBezTo>
                <a:close/>
                <a:moveTo>
                  <a:pt x="6331" y="11368"/>
                </a:moveTo>
                <a:cubicBezTo>
                  <a:pt x="6331" y="11368"/>
                  <a:pt x="6145" y="11368"/>
                  <a:pt x="5959" y="11747"/>
                </a:cubicBezTo>
                <a:cubicBezTo>
                  <a:pt x="4469" y="15158"/>
                  <a:pt x="4469" y="15158"/>
                  <a:pt x="4469" y="15158"/>
                </a:cubicBezTo>
                <a:cubicBezTo>
                  <a:pt x="2793" y="11747"/>
                  <a:pt x="2793" y="11747"/>
                  <a:pt x="2793" y="11747"/>
                </a:cubicBezTo>
                <a:cubicBezTo>
                  <a:pt x="2793" y="11368"/>
                  <a:pt x="2607" y="11368"/>
                  <a:pt x="2421" y="11368"/>
                </a:cubicBezTo>
                <a:cubicBezTo>
                  <a:pt x="1676" y="12505"/>
                  <a:pt x="1117" y="13642"/>
                  <a:pt x="745" y="15158"/>
                </a:cubicBezTo>
                <a:cubicBezTo>
                  <a:pt x="186" y="17053"/>
                  <a:pt x="0" y="18947"/>
                  <a:pt x="0" y="20842"/>
                </a:cubicBezTo>
                <a:cubicBezTo>
                  <a:pt x="0" y="21221"/>
                  <a:pt x="0" y="21600"/>
                  <a:pt x="186" y="21600"/>
                </a:cubicBezTo>
                <a:cubicBezTo>
                  <a:pt x="8566" y="21600"/>
                  <a:pt x="8566" y="21600"/>
                  <a:pt x="8566" y="21600"/>
                </a:cubicBezTo>
                <a:cubicBezTo>
                  <a:pt x="8752" y="21600"/>
                  <a:pt x="8938" y="21221"/>
                  <a:pt x="8938" y="20842"/>
                </a:cubicBezTo>
                <a:cubicBezTo>
                  <a:pt x="8938" y="18947"/>
                  <a:pt x="8566" y="17053"/>
                  <a:pt x="8193" y="15158"/>
                </a:cubicBezTo>
                <a:cubicBezTo>
                  <a:pt x="7821" y="13642"/>
                  <a:pt x="7076" y="12505"/>
                  <a:pt x="6331" y="11368"/>
                </a:cubicBezTo>
                <a:close/>
                <a:moveTo>
                  <a:pt x="17131" y="12505"/>
                </a:moveTo>
                <a:cubicBezTo>
                  <a:pt x="18807" y="12505"/>
                  <a:pt x="20110" y="9474"/>
                  <a:pt x="20110" y="6063"/>
                </a:cubicBezTo>
                <a:cubicBezTo>
                  <a:pt x="20110" y="2653"/>
                  <a:pt x="18807" y="0"/>
                  <a:pt x="17131" y="0"/>
                </a:cubicBezTo>
                <a:cubicBezTo>
                  <a:pt x="15269" y="0"/>
                  <a:pt x="13966" y="2653"/>
                  <a:pt x="13966" y="6063"/>
                </a:cubicBezTo>
                <a:cubicBezTo>
                  <a:pt x="13966" y="9474"/>
                  <a:pt x="15269" y="12505"/>
                  <a:pt x="17131" y="12505"/>
                </a:cubicBezTo>
                <a:close/>
                <a:moveTo>
                  <a:pt x="20855" y="15158"/>
                </a:moveTo>
                <a:cubicBezTo>
                  <a:pt x="20297" y="13642"/>
                  <a:pt x="19738" y="12505"/>
                  <a:pt x="18993" y="11368"/>
                </a:cubicBezTo>
                <a:cubicBezTo>
                  <a:pt x="18807" y="11368"/>
                  <a:pt x="18807" y="11368"/>
                  <a:pt x="18621" y="11747"/>
                </a:cubicBezTo>
                <a:cubicBezTo>
                  <a:pt x="17131" y="15158"/>
                  <a:pt x="17131" y="15158"/>
                  <a:pt x="17131" y="15158"/>
                </a:cubicBezTo>
                <a:cubicBezTo>
                  <a:pt x="15455" y="11747"/>
                  <a:pt x="15455" y="11747"/>
                  <a:pt x="15455" y="11747"/>
                </a:cubicBezTo>
                <a:cubicBezTo>
                  <a:pt x="15269" y="11368"/>
                  <a:pt x="15269" y="11368"/>
                  <a:pt x="15083" y="11368"/>
                </a:cubicBezTo>
                <a:cubicBezTo>
                  <a:pt x="14338" y="12505"/>
                  <a:pt x="13779" y="13642"/>
                  <a:pt x="13221" y="15158"/>
                </a:cubicBezTo>
                <a:cubicBezTo>
                  <a:pt x="12848" y="17053"/>
                  <a:pt x="12662" y="18947"/>
                  <a:pt x="12662" y="20842"/>
                </a:cubicBezTo>
                <a:cubicBezTo>
                  <a:pt x="12662" y="21221"/>
                  <a:pt x="12662" y="21600"/>
                  <a:pt x="12848" y="21600"/>
                </a:cubicBezTo>
                <a:cubicBezTo>
                  <a:pt x="21228" y="21600"/>
                  <a:pt x="21228" y="21600"/>
                  <a:pt x="21228" y="21600"/>
                </a:cubicBezTo>
                <a:cubicBezTo>
                  <a:pt x="21414" y="21600"/>
                  <a:pt x="21600" y="21221"/>
                  <a:pt x="21600" y="20842"/>
                </a:cubicBezTo>
                <a:cubicBezTo>
                  <a:pt x="21600" y="18947"/>
                  <a:pt x="21228" y="17053"/>
                  <a:pt x="20855" y="15158"/>
                </a:cubicBezTo>
                <a:close/>
                <a:moveTo>
                  <a:pt x="8566" y="8337"/>
                </a:moveTo>
                <a:cubicBezTo>
                  <a:pt x="12103" y="8337"/>
                  <a:pt x="12103" y="8337"/>
                  <a:pt x="12103" y="8337"/>
                </a:cubicBezTo>
                <a:cubicBezTo>
                  <a:pt x="11359" y="9853"/>
                  <a:pt x="11359" y="9853"/>
                  <a:pt x="11359" y="9853"/>
                </a:cubicBezTo>
                <a:cubicBezTo>
                  <a:pt x="11172" y="9853"/>
                  <a:pt x="11172" y="10611"/>
                  <a:pt x="11359" y="10611"/>
                </a:cubicBezTo>
                <a:cubicBezTo>
                  <a:pt x="11359" y="10989"/>
                  <a:pt x="11545" y="10989"/>
                  <a:pt x="11545" y="10989"/>
                </a:cubicBezTo>
                <a:cubicBezTo>
                  <a:pt x="11731" y="10989"/>
                  <a:pt x="11731" y="10989"/>
                  <a:pt x="11917" y="10611"/>
                </a:cubicBezTo>
                <a:cubicBezTo>
                  <a:pt x="13221" y="8337"/>
                  <a:pt x="13221" y="8337"/>
                  <a:pt x="13221" y="8337"/>
                </a:cubicBezTo>
                <a:cubicBezTo>
                  <a:pt x="13221" y="7958"/>
                  <a:pt x="13221" y="7579"/>
                  <a:pt x="13221" y="7200"/>
                </a:cubicBezTo>
                <a:cubicBezTo>
                  <a:pt x="11917" y="4547"/>
                  <a:pt x="11917" y="4547"/>
                  <a:pt x="11917" y="4547"/>
                </a:cubicBezTo>
                <a:cubicBezTo>
                  <a:pt x="11731" y="4168"/>
                  <a:pt x="11545" y="4168"/>
                  <a:pt x="11359" y="4547"/>
                </a:cubicBezTo>
                <a:cubicBezTo>
                  <a:pt x="11172" y="4926"/>
                  <a:pt x="11172" y="5305"/>
                  <a:pt x="11359" y="5684"/>
                </a:cubicBezTo>
                <a:cubicBezTo>
                  <a:pt x="12103" y="6821"/>
                  <a:pt x="12103" y="6821"/>
                  <a:pt x="12103" y="6821"/>
                </a:cubicBezTo>
                <a:cubicBezTo>
                  <a:pt x="8566" y="6821"/>
                  <a:pt x="8566" y="6821"/>
                  <a:pt x="8566" y="6821"/>
                </a:cubicBezTo>
                <a:cubicBezTo>
                  <a:pt x="8379" y="6821"/>
                  <a:pt x="8193" y="7200"/>
                  <a:pt x="8193" y="7579"/>
                </a:cubicBezTo>
                <a:cubicBezTo>
                  <a:pt x="8193" y="7958"/>
                  <a:pt x="8379" y="8337"/>
                  <a:pt x="8566" y="8337"/>
                </a:cubicBezTo>
                <a:close/>
                <a:moveTo>
                  <a:pt x="9497" y="14400"/>
                </a:moveTo>
                <a:cubicBezTo>
                  <a:pt x="12848" y="14400"/>
                  <a:pt x="12848" y="14400"/>
                  <a:pt x="12848" y="14400"/>
                </a:cubicBezTo>
                <a:cubicBezTo>
                  <a:pt x="13034" y="14400"/>
                  <a:pt x="13221" y="14021"/>
                  <a:pt x="13221" y="13642"/>
                </a:cubicBezTo>
                <a:cubicBezTo>
                  <a:pt x="13221" y="13263"/>
                  <a:pt x="13034" y="12884"/>
                  <a:pt x="12848" y="12884"/>
                </a:cubicBezTo>
                <a:cubicBezTo>
                  <a:pt x="9497" y="12884"/>
                  <a:pt x="9497" y="12884"/>
                  <a:pt x="9497" y="12884"/>
                </a:cubicBezTo>
                <a:cubicBezTo>
                  <a:pt x="10055" y="11747"/>
                  <a:pt x="10055" y="11747"/>
                  <a:pt x="10055" y="11747"/>
                </a:cubicBezTo>
                <a:cubicBezTo>
                  <a:pt x="10241" y="11368"/>
                  <a:pt x="10241" y="10989"/>
                  <a:pt x="10055" y="10611"/>
                </a:cubicBezTo>
                <a:cubicBezTo>
                  <a:pt x="10055" y="10232"/>
                  <a:pt x="9683" y="10232"/>
                  <a:pt x="9683" y="10611"/>
                </a:cubicBezTo>
                <a:cubicBezTo>
                  <a:pt x="8379" y="13263"/>
                  <a:pt x="8379" y="13263"/>
                  <a:pt x="8379" y="13263"/>
                </a:cubicBezTo>
                <a:cubicBezTo>
                  <a:pt x="8193" y="13642"/>
                  <a:pt x="8193" y="14021"/>
                  <a:pt x="8379" y="14400"/>
                </a:cubicBezTo>
                <a:cubicBezTo>
                  <a:pt x="9683" y="17053"/>
                  <a:pt x="9683" y="17053"/>
                  <a:pt x="9683" y="17053"/>
                </a:cubicBezTo>
                <a:cubicBezTo>
                  <a:pt x="9683" y="17053"/>
                  <a:pt x="9683" y="17053"/>
                  <a:pt x="9869" y="17053"/>
                </a:cubicBezTo>
                <a:cubicBezTo>
                  <a:pt x="9869" y="17053"/>
                  <a:pt x="10055" y="17053"/>
                  <a:pt x="10055" y="17053"/>
                </a:cubicBezTo>
                <a:cubicBezTo>
                  <a:pt x="10241" y="16674"/>
                  <a:pt x="10241" y="15916"/>
                  <a:pt x="10055" y="15916"/>
                </a:cubicBezTo>
                <a:lnTo>
                  <a:pt x="9497" y="14400"/>
                </a:lnTo>
                <a:close/>
              </a:path>
            </a:pathLst>
          </a:custGeom>
          <a:solidFill>
            <a:srgbClr val="FFFFFF"/>
          </a:solidFill>
          <a:ln w="12700">
            <a:miter lim="400000"/>
          </a:ln>
        </p:spPr>
        <p:txBody>
          <a:bodyPr lIns="121919" tIns="121919" rIns="121919" bIns="121919"/>
          <a:lstStyle/>
          <a:p>
            <a:endParaRPr/>
          </a:p>
        </p:txBody>
      </p:sp>
      <p:sp>
        <p:nvSpPr>
          <p:cNvPr id="18" name="Shape">
            <a:extLst>
              <a:ext uri="{FF2B5EF4-FFF2-40B4-BE49-F238E27FC236}">
                <a16:creationId xmlns:a16="http://schemas.microsoft.com/office/drawing/2014/main" id="{5DD1E276-4880-158A-E871-30D95BA05963}"/>
              </a:ext>
            </a:extLst>
          </p:cNvPr>
          <p:cNvSpPr/>
          <p:nvPr/>
        </p:nvSpPr>
        <p:spPr>
          <a:xfrm>
            <a:off x="11658600" y="8343979"/>
            <a:ext cx="635614" cy="761921"/>
          </a:xfrm>
          <a:custGeom>
            <a:avLst/>
            <a:gdLst/>
            <a:ahLst/>
            <a:cxnLst>
              <a:cxn ang="0">
                <a:pos x="wd2" y="hd2"/>
              </a:cxn>
              <a:cxn ang="5400000">
                <a:pos x="wd2" y="hd2"/>
              </a:cxn>
              <a:cxn ang="10800000">
                <a:pos x="wd2" y="hd2"/>
              </a:cxn>
              <a:cxn ang="16200000">
                <a:pos x="wd2" y="hd2"/>
              </a:cxn>
            </a:cxnLst>
            <a:rect l="0" t="0" r="r" b="b"/>
            <a:pathLst>
              <a:path w="21600" h="21600" extrusionOk="0">
                <a:moveTo>
                  <a:pt x="16135" y="7776"/>
                </a:moveTo>
                <a:cubicBezTo>
                  <a:pt x="11190" y="7776"/>
                  <a:pt x="11190" y="7776"/>
                  <a:pt x="11190" y="7776"/>
                </a:cubicBezTo>
                <a:cubicBezTo>
                  <a:pt x="11190" y="4536"/>
                  <a:pt x="11190" y="4536"/>
                  <a:pt x="11190" y="4536"/>
                </a:cubicBezTo>
                <a:cubicBezTo>
                  <a:pt x="15354" y="4536"/>
                  <a:pt x="15354" y="4536"/>
                  <a:pt x="15354" y="4536"/>
                </a:cubicBezTo>
                <a:cubicBezTo>
                  <a:pt x="15614" y="5616"/>
                  <a:pt x="16135" y="6696"/>
                  <a:pt x="16135" y="7776"/>
                </a:cubicBezTo>
                <a:close/>
                <a:moveTo>
                  <a:pt x="16135" y="8640"/>
                </a:moveTo>
                <a:cubicBezTo>
                  <a:pt x="11190" y="8640"/>
                  <a:pt x="11190" y="8640"/>
                  <a:pt x="11190" y="8640"/>
                </a:cubicBezTo>
                <a:cubicBezTo>
                  <a:pt x="11190" y="11880"/>
                  <a:pt x="11190" y="11880"/>
                  <a:pt x="11190" y="11880"/>
                </a:cubicBezTo>
                <a:cubicBezTo>
                  <a:pt x="15094" y="11880"/>
                  <a:pt x="15094" y="11880"/>
                  <a:pt x="15094" y="11880"/>
                </a:cubicBezTo>
                <a:cubicBezTo>
                  <a:pt x="15614" y="10800"/>
                  <a:pt x="15875" y="9720"/>
                  <a:pt x="16135" y="8640"/>
                </a:cubicBezTo>
                <a:close/>
                <a:moveTo>
                  <a:pt x="10410" y="4536"/>
                </a:moveTo>
                <a:cubicBezTo>
                  <a:pt x="6246" y="4536"/>
                  <a:pt x="6246" y="4536"/>
                  <a:pt x="6246" y="4536"/>
                </a:cubicBezTo>
                <a:cubicBezTo>
                  <a:pt x="5725" y="5616"/>
                  <a:pt x="5465" y="6696"/>
                  <a:pt x="5465" y="7776"/>
                </a:cubicBezTo>
                <a:cubicBezTo>
                  <a:pt x="10410" y="7776"/>
                  <a:pt x="10410" y="7776"/>
                  <a:pt x="10410" y="7776"/>
                </a:cubicBezTo>
                <a:lnTo>
                  <a:pt x="10410" y="4536"/>
                </a:lnTo>
                <a:close/>
                <a:moveTo>
                  <a:pt x="10410" y="3888"/>
                </a:moveTo>
                <a:cubicBezTo>
                  <a:pt x="10410" y="0"/>
                  <a:pt x="10410" y="0"/>
                  <a:pt x="10410" y="0"/>
                </a:cubicBezTo>
                <a:cubicBezTo>
                  <a:pt x="8848" y="1296"/>
                  <a:pt x="7547" y="2592"/>
                  <a:pt x="6766" y="3888"/>
                </a:cubicBezTo>
                <a:lnTo>
                  <a:pt x="10410" y="3888"/>
                </a:lnTo>
                <a:close/>
                <a:moveTo>
                  <a:pt x="19258" y="3888"/>
                </a:moveTo>
                <a:cubicBezTo>
                  <a:pt x="17696" y="1944"/>
                  <a:pt x="15354" y="432"/>
                  <a:pt x="12492" y="0"/>
                </a:cubicBezTo>
                <a:cubicBezTo>
                  <a:pt x="14053" y="1296"/>
                  <a:pt x="15094" y="2592"/>
                  <a:pt x="15875" y="3888"/>
                </a:cubicBezTo>
                <a:lnTo>
                  <a:pt x="19258" y="3888"/>
                </a:lnTo>
                <a:close/>
                <a:moveTo>
                  <a:pt x="16916" y="7776"/>
                </a:moveTo>
                <a:cubicBezTo>
                  <a:pt x="20559" y="7776"/>
                  <a:pt x="20559" y="7776"/>
                  <a:pt x="20559" y="7776"/>
                </a:cubicBezTo>
                <a:cubicBezTo>
                  <a:pt x="20559" y="6696"/>
                  <a:pt x="20299" y="5616"/>
                  <a:pt x="19778" y="4536"/>
                </a:cubicBezTo>
                <a:cubicBezTo>
                  <a:pt x="16135" y="4536"/>
                  <a:pt x="16135" y="4536"/>
                  <a:pt x="16135" y="4536"/>
                </a:cubicBezTo>
                <a:cubicBezTo>
                  <a:pt x="16655" y="5616"/>
                  <a:pt x="16916" y="6696"/>
                  <a:pt x="16916" y="7776"/>
                </a:cubicBezTo>
                <a:close/>
                <a:moveTo>
                  <a:pt x="16135" y="11880"/>
                </a:moveTo>
                <a:cubicBezTo>
                  <a:pt x="19778" y="11880"/>
                  <a:pt x="19778" y="11880"/>
                  <a:pt x="19778" y="11880"/>
                </a:cubicBezTo>
                <a:cubicBezTo>
                  <a:pt x="20299" y="10800"/>
                  <a:pt x="20559" y="9720"/>
                  <a:pt x="20559" y="8640"/>
                </a:cubicBezTo>
                <a:cubicBezTo>
                  <a:pt x="16916" y="8640"/>
                  <a:pt x="16916" y="8640"/>
                  <a:pt x="16916" y="8640"/>
                </a:cubicBezTo>
                <a:cubicBezTo>
                  <a:pt x="16916" y="9720"/>
                  <a:pt x="16655" y="10800"/>
                  <a:pt x="16135" y="11880"/>
                </a:cubicBezTo>
                <a:close/>
                <a:moveTo>
                  <a:pt x="10410" y="11880"/>
                </a:moveTo>
                <a:cubicBezTo>
                  <a:pt x="10410" y="8640"/>
                  <a:pt x="10410" y="8640"/>
                  <a:pt x="10410" y="8640"/>
                </a:cubicBezTo>
                <a:cubicBezTo>
                  <a:pt x="5465" y="8640"/>
                  <a:pt x="5465" y="8640"/>
                  <a:pt x="5465" y="8640"/>
                </a:cubicBezTo>
                <a:cubicBezTo>
                  <a:pt x="5465" y="9720"/>
                  <a:pt x="5986" y="10800"/>
                  <a:pt x="6506" y="11880"/>
                </a:cubicBezTo>
                <a:lnTo>
                  <a:pt x="10410" y="11880"/>
                </a:lnTo>
                <a:close/>
                <a:moveTo>
                  <a:pt x="11190" y="0"/>
                </a:moveTo>
                <a:cubicBezTo>
                  <a:pt x="11190" y="3888"/>
                  <a:pt x="11190" y="3888"/>
                  <a:pt x="11190" y="3888"/>
                </a:cubicBezTo>
                <a:cubicBezTo>
                  <a:pt x="14834" y="3888"/>
                  <a:pt x="14834" y="3888"/>
                  <a:pt x="14834" y="3888"/>
                </a:cubicBezTo>
                <a:cubicBezTo>
                  <a:pt x="14053" y="2376"/>
                  <a:pt x="12752" y="1296"/>
                  <a:pt x="11190" y="0"/>
                </a:cubicBezTo>
                <a:close/>
                <a:moveTo>
                  <a:pt x="8848" y="0"/>
                </a:moveTo>
                <a:cubicBezTo>
                  <a:pt x="6246" y="432"/>
                  <a:pt x="3904" y="1944"/>
                  <a:pt x="2342" y="3888"/>
                </a:cubicBezTo>
                <a:cubicBezTo>
                  <a:pt x="5725" y="3888"/>
                  <a:pt x="5725" y="3888"/>
                  <a:pt x="5725" y="3888"/>
                </a:cubicBezTo>
                <a:cubicBezTo>
                  <a:pt x="6506" y="2592"/>
                  <a:pt x="7547" y="1296"/>
                  <a:pt x="8848" y="0"/>
                </a:cubicBezTo>
                <a:close/>
                <a:moveTo>
                  <a:pt x="5465" y="11880"/>
                </a:moveTo>
                <a:cubicBezTo>
                  <a:pt x="4945" y="10800"/>
                  <a:pt x="4684" y="9720"/>
                  <a:pt x="4684" y="8640"/>
                </a:cubicBezTo>
                <a:cubicBezTo>
                  <a:pt x="781" y="8640"/>
                  <a:pt x="781" y="8640"/>
                  <a:pt x="781" y="8640"/>
                </a:cubicBezTo>
                <a:cubicBezTo>
                  <a:pt x="1041" y="9720"/>
                  <a:pt x="1301" y="10800"/>
                  <a:pt x="1822" y="11880"/>
                </a:cubicBezTo>
                <a:lnTo>
                  <a:pt x="5465" y="11880"/>
                </a:lnTo>
                <a:close/>
                <a:moveTo>
                  <a:pt x="21600" y="14040"/>
                </a:moveTo>
                <a:cubicBezTo>
                  <a:pt x="21600" y="21600"/>
                  <a:pt x="21600" y="21600"/>
                  <a:pt x="21600" y="21600"/>
                </a:cubicBezTo>
                <a:cubicBezTo>
                  <a:pt x="0" y="21600"/>
                  <a:pt x="0" y="21600"/>
                  <a:pt x="0" y="21600"/>
                </a:cubicBezTo>
                <a:cubicBezTo>
                  <a:pt x="0" y="14040"/>
                  <a:pt x="0" y="14040"/>
                  <a:pt x="0" y="14040"/>
                </a:cubicBezTo>
                <a:cubicBezTo>
                  <a:pt x="3904" y="14040"/>
                  <a:pt x="3904" y="14040"/>
                  <a:pt x="3904" y="14040"/>
                </a:cubicBezTo>
                <a:cubicBezTo>
                  <a:pt x="3383" y="13608"/>
                  <a:pt x="2863" y="13176"/>
                  <a:pt x="2342" y="12528"/>
                </a:cubicBezTo>
                <a:cubicBezTo>
                  <a:pt x="5725" y="12528"/>
                  <a:pt x="5725" y="12528"/>
                  <a:pt x="5725" y="12528"/>
                </a:cubicBezTo>
                <a:cubicBezTo>
                  <a:pt x="6246" y="12960"/>
                  <a:pt x="6506" y="13608"/>
                  <a:pt x="7027" y="14040"/>
                </a:cubicBezTo>
                <a:cubicBezTo>
                  <a:pt x="8067" y="14040"/>
                  <a:pt x="8067" y="14040"/>
                  <a:pt x="8067" y="14040"/>
                </a:cubicBezTo>
                <a:cubicBezTo>
                  <a:pt x="7547" y="13608"/>
                  <a:pt x="7287" y="12960"/>
                  <a:pt x="6766" y="12528"/>
                </a:cubicBezTo>
                <a:cubicBezTo>
                  <a:pt x="10410" y="12528"/>
                  <a:pt x="10410" y="12528"/>
                  <a:pt x="10410" y="12528"/>
                </a:cubicBezTo>
                <a:cubicBezTo>
                  <a:pt x="10410" y="14040"/>
                  <a:pt x="10410" y="14040"/>
                  <a:pt x="10410" y="14040"/>
                </a:cubicBezTo>
                <a:cubicBezTo>
                  <a:pt x="11190" y="14040"/>
                  <a:pt x="11190" y="14040"/>
                  <a:pt x="11190" y="14040"/>
                </a:cubicBezTo>
                <a:cubicBezTo>
                  <a:pt x="11190" y="12528"/>
                  <a:pt x="11190" y="12528"/>
                  <a:pt x="11190" y="12528"/>
                </a:cubicBezTo>
                <a:cubicBezTo>
                  <a:pt x="14573" y="12528"/>
                  <a:pt x="14573" y="12528"/>
                  <a:pt x="14573" y="12528"/>
                </a:cubicBezTo>
                <a:cubicBezTo>
                  <a:pt x="14313" y="12960"/>
                  <a:pt x="14053" y="13608"/>
                  <a:pt x="13533" y="14040"/>
                </a:cubicBezTo>
                <a:cubicBezTo>
                  <a:pt x="14573" y="14040"/>
                  <a:pt x="14573" y="14040"/>
                  <a:pt x="14573" y="14040"/>
                </a:cubicBezTo>
                <a:cubicBezTo>
                  <a:pt x="15094" y="13608"/>
                  <a:pt x="15354" y="12960"/>
                  <a:pt x="15614" y="12528"/>
                </a:cubicBezTo>
                <a:cubicBezTo>
                  <a:pt x="19258" y="12528"/>
                  <a:pt x="19258" y="12528"/>
                  <a:pt x="19258" y="12528"/>
                </a:cubicBezTo>
                <a:cubicBezTo>
                  <a:pt x="18737" y="13176"/>
                  <a:pt x="18217" y="13608"/>
                  <a:pt x="17696" y="14040"/>
                </a:cubicBezTo>
                <a:lnTo>
                  <a:pt x="21600" y="14040"/>
                </a:lnTo>
                <a:close/>
                <a:moveTo>
                  <a:pt x="6766" y="19440"/>
                </a:moveTo>
                <a:cubicBezTo>
                  <a:pt x="3643" y="19440"/>
                  <a:pt x="3643" y="19440"/>
                  <a:pt x="3643" y="19440"/>
                </a:cubicBezTo>
                <a:cubicBezTo>
                  <a:pt x="3643" y="15336"/>
                  <a:pt x="3643" y="15336"/>
                  <a:pt x="3643" y="15336"/>
                </a:cubicBezTo>
                <a:cubicBezTo>
                  <a:pt x="2342" y="15336"/>
                  <a:pt x="2342" y="15336"/>
                  <a:pt x="2342" y="15336"/>
                </a:cubicBezTo>
                <a:cubicBezTo>
                  <a:pt x="2342" y="20304"/>
                  <a:pt x="2342" y="20304"/>
                  <a:pt x="2342" y="20304"/>
                </a:cubicBezTo>
                <a:cubicBezTo>
                  <a:pt x="6766" y="20304"/>
                  <a:pt x="6766" y="20304"/>
                  <a:pt x="6766" y="20304"/>
                </a:cubicBezTo>
                <a:lnTo>
                  <a:pt x="6766" y="19440"/>
                </a:lnTo>
                <a:close/>
                <a:moveTo>
                  <a:pt x="8328" y="15336"/>
                </a:moveTo>
                <a:cubicBezTo>
                  <a:pt x="7027" y="15336"/>
                  <a:pt x="7027" y="15336"/>
                  <a:pt x="7027" y="15336"/>
                </a:cubicBezTo>
                <a:cubicBezTo>
                  <a:pt x="7027" y="20304"/>
                  <a:pt x="7027" y="20304"/>
                  <a:pt x="7027" y="20304"/>
                </a:cubicBezTo>
                <a:cubicBezTo>
                  <a:pt x="8328" y="20304"/>
                  <a:pt x="8328" y="20304"/>
                  <a:pt x="8328" y="20304"/>
                </a:cubicBezTo>
                <a:lnTo>
                  <a:pt x="8328" y="15336"/>
                </a:lnTo>
                <a:close/>
                <a:moveTo>
                  <a:pt x="14053" y="15336"/>
                </a:moveTo>
                <a:cubicBezTo>
                  <a:pt x="12752" y="15336"/>
                  <a:pt x="12752" y="15336"/>
                  <a:pt x="12752" y="15336"/>
                </a:cubicBezTo>
                <a:cubicBezTo>
                  <a:pt x="11451" y="19224"/>
                  <a:pt x="11451" y="19224"/>
                  <a:pt x="11451" y="19224"/>
                </a:cubicBezTo>
                <a:cubicBezTo>
                  <a:pt x="10149" y="15336"/>
                  <a:pt x="10149" y="15336"/>
                  <a:pt x="10149" y="15336"/>
                </a:cubicBezTo>
                <a:cubicBezTo>
                  <a:pt x="8848" y="15336"/>
                  <a:pt x="8848" y="15336"/>
                  <a:pt x="8848" y="15336"/>
                </a:cubicBezTo>
                <a:cubicBezTo>
                  <a:pt x="10930" y="20304"/>
                  <a:pt x="10930" y="20304"/>
                  <a:pt x="10930" y="20304"/>
                </a:cubicBezTo>
                <a:cubicBezTo>
                  <a:pt x="11971" y="20304"/>
                  <a:pt x="11971" y="20304"/>
                  <a:pt x="11971" y="20304"/>
                </a:cubicBezTo>
                <a:lnTo>
                  <a:pt x="14053" y="15336"/>
                </a:lnTo>
                <a:close/>
                <a:moveTo>
                  <a:pt x="18998" y="19440"/>
                </a:moveTo>
                <a:cubicBezTo>
                  <a:pt x="15875" y="19440"/>
                  <a:pt x="15875" y="19440"/>
                  <a:pt x="15875" y="19440"/>
                </a:cubicBezTo>
                <a:cubicBezTo>
                  <a:pt x="15875" y="18144"/>
                  <a:pt x="15875" y="18144"/>
                  <a:pt x="15875" y="18144"/>
                </a:cubicBezTo>
                <a:cubicBezTo>
                  <a:pt x="18737" y="18144"/>
                  <a:pt x="18737" y="18144"/>
                  <a:pt x="18737" y="18144"/>
                </a:cubicBezTo>
                <a:cubicBezTo>
                  <a:pt x="18737" y="17280"/>
                  <a:pt x="18737" y="17280"/>
                  <a:pt x="18737" y="17280"/>
                </a:cubicBezTo>
                <a:cubicBezTo>
                  <a:pt x="15875" y="17280"/>
                  <a:pt x="15875" y="17280"/>
                  <a:pt x="15875" y="17280"/>
                </a:cubicBezTo>
                <a:cubicBezTo>
                  <a:pt x="15875" y="16200"/>
                  <a:pt x="15875" y="16200"/>
                  <a:pt x="15875" y="16200"/>
                </a:cubicBezTo>
                <a:cubicBezTo>
                  <a:pt x="18998" y="16200"/>
                  <a:pt x="18998" y="16200"/>
                  <a:pt x="18998" y="16200"/>
                </a:cubicBezTo>
                <a:cubicBezTo>
                  <a:pt x="18998" y="15336"/>
                  <a:pt x="18998" y="15336"/>
                  <a:pt x="18998" y="15336"/>
                </a:cubicBezTo>
                <a:cubicBezTo>
                  <a:pt x="14573" y="15336"/>
                  <a:pt x="14573" y="15336"/>
                  <a:pt x="14573" y="15336"/>
                </a:cubicBezTo>
                <a:cubicBezTo>
                  <a:pt x="14573" y="20304"/>
                  <a:pt x="14573" y="20304"/>
                  <a:pt x="14573" y="20304"/>
                </a:cubicBezTo>
                <a:cubicBezTo>
                  <a:pt x="18998" y="20304"/>
                  <a:pt x="18998" y="20304"/>
                  <a:pt x="18998" y="20304"/>
                </a:cubicBezTo>
                <a:lnTo>
                  <a:pt x="18998" y="19440"/>
                </a:lnTo>
                <a:close/>
                <a:moveTo>
                  <a:pt x="5465" y="4536"/>
                </a:moveTo>
                <a:cubicBezTo>
                  <a:pt x="1822" y="4536"/>
                  <a:pt x="1822" y="4536"/>
                  <a:pt x="1822" y="4536"/>
                </a:cubicBezTo>
                <a:cubicBezTo>
                  <a:pt x="1301" y="5616"/>
                  <a:pt x="1041" y="6696"/>
                  <a:pt x="781" y="7776"/>
                </a:cubicBezTo>
                <a:cubicBezTo>
                  <a:pt x="4684" y="7776"/>
                  <a:pt x="4684" y="7776"/>
                  <a:pt x="4684" y="7776"/>
                </a:cubicBezTo>
                <a:cubicBezTo>
                  <a:pt x="4684" y="6696"/>
                  <a:pt x="4945" y="5616"/>
                  <a:pt x="5465" y="4536"/>
                </a:cubicBezTo>
                <a:close/>
                <a:moveTo>
                  <a:pt x="5465" y="4536"/>
                </a:moveTo>
                <a:cubicBezTo>
                  <a:pt x="5465" y="4536"/>
                  <a:pt x="5465" y="4536"/>
                  <a:pt x="5465" y="4536"/>
                </a:cubicBezTo>
              </a:path>
            </a:pathLst>
          </a:custGeom>
          <a:solidFill>
            <a:srgbClr val="FFFFFF"/>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12F22251-8DAC-0745-1E66-914EE91C44C5}"/>
              </a:ext>
            </a:extLst>
          </p:cNvPr>
          <p:cNvSpPr/>
          <p:nvPr/>
        </p:nvSpPr>
        <p:spPr>
          <a:xfrm>
            <a:off x="6294253" y="7769787"/>
            <a:ext cx="795867" cy="529169"/>
          </a:xfrm>
          <a:custGeom>
            <a:avLst/>
            <a:gdLst/>
            <a:ahLst/>
            <a:cxnLst>
              <a:cxn ang="0">
                <a:pos x="wd2" y="hd2"/>
              </a:cxn>
              <a:cxn ang="5400000">
                <a:pos x="wd2" y="hd2"/>
              </a:cxn>
              <a:cxn ang="10800000">
                <a:pos x="wd2" y="hd2"/>
              </a:cxn>
              <a:cxn ang="16200000">
                <a:pos x="wd2" y="hd2"/>
              </a:cxn>
            </a:cxnLst>
            <a:rect l="0" t="0" r="r" b="b"/>
            <a:pathLst>
              <a:path w="21600" h="21600" extrusionOk="0">
                <a:moveTo>
                  <a:pt x="21352" y="5586"/>
                </a:moveTo>
                <a:cubicBezTo>
                  <a:pt x="10924" y="10800"/>
                  <a:pt x="10924" y="10800"/>
                  <a:pt x="10924" y="10800"/>
                </a:cubicBezTo>
                <a:cubicBezTo>
                  <a:pt x="10924" y="10800"/>
                  <a:pt x="10924" y="10800"/>
                  <a:pt x="10676" y="10800"/>
                </a:cubicBezTo>
                <a:cubicBezTo>
                  <a:pt x="10676" y="10800"/>
                  <a:pt x="10676" y="10800"/>
                  <a:pt x="10676" y="10800"/>
                </a:cubicBezTo>
                <a:cubicBezTo>
                  <a:pt x="4469" y="7821"/>
                  <a:pt x="4469" y="7821"/>
                  <a:pt x="4469" y="7821"/>
                </a:cubicBezTo>
                <a:cubicBezTo>
                  <a:pt x="3972" y="8566"/>
                  <a:pt x="3724" y="10055"/>
                  <a:pt x="3476" y="11917"/>
                </a:cubicBezTo>
                <a:cubicBezTo>
                  <a:pt x="3972" y="12290"/>
                  <a:pt x="4221" y="12662"/>
                  <a:pt x="4221" y="13407"/>
                </a:cubicBezTo>
                <a:cubicBezTo>
                  <a:pt x="4221" y="14152"/>
                  <a:pt x="3972" y="14524"/>
                  <a:pt x="3724" y="14897"/>
                </a:cubicBezTo>
                <a:cubicBezTo>
                  <a:pt x="4221" y="20855"/>
                  <a:pt x="4221" y="20855"/>
                  <a:pt x="4221" y="20855"/>
                </a:cubicBezTo>
                <a:cubicBezTo>
                  <a:pt x="4221" y="21228"/>
                  <a:pt x="4221" y="21228"/>
                  <a:pt x="3972" y="21228"/>
                </a:cubicBezTo>
                <a:cubicBezTo>
                  <a:pt x="3972" y="21600"/>
                  <a:pt x="3972" y="21600"/>
                  <a:pt x="3972" y="21600"/>
                </a:cubicBezTo>
                <a:cubicBezTo>
                  <a:pt x="1986" y="21600"/>
                  <a:pt x="1986" y="21600"/>
                  <a:pt x="1986" y="21600"/>
                </a:cubicBezTo>
                <a:cubicBezTo>
                  <a:pt x="1986" y="21600"/>
                  <a:pt x="1986" y="21600"/>
                  <a:pt x="1738" y="21228"/>
                </a:cubicBezTo>
                <a:cubicBezTo>
                  <a:pt x="1738" y="21228"/>
                  <a:pt x="1738" y="21228"/>
                  <a:pt x="1738" y="20855"/>
                </a:cubicBezTo>
                <a:cubicBezTo>
                  <a:pt x="2234" y="14897"/>
                  <a:pt x="2234" y="14897"/>
                  <a:pt x="2234" y="14897"/>
                </a:cubicBezTo>
                <a:cubicBezTo>
                  <a:pt x="1986" y="14524"/>
                  <a:pt x="1738" y="14152"/>
                  <a:pt x="1738" y="13407"/>
                </a:cubicBezTo>
                <a:cubicBezTo>
                  <a:pt x="1738" y="12662"/>
                  <a:pt x="1986" y="12290"/>
                  <a:pt x="2483" y="11917"/>
                </a:cubicBezTo>
                <a:cubicBezTo>
                  <a:pt x="2483" y="10055"/>
                  <a:pt x="2731" y="8566"/>
                  <a:pt x="3228" y="7076"/>
                </a:cubicBezTo>
                <a:cubicBezTo>
                  <a:pt x="248" y="5586"/>
                  <a:pt x="248" y="5586"/>
                  <a:pt x="248" y="5586"/>
                </a:cubicBezTo>
                <a:cubicBezTo>
                  <a:pt x="0" y="5586"/>
                  <a:pt x="0" y="5586"/>
                  <a:pt x="0" y="5214"/>
                </a:cubicBezTo>
                <a:cubicBezTo>
                  <a:pt x="0" y="5214"/>
                  <a:pt x="0" y="4841"/>
                  <a:pt x="248" y="4841"/>
                </a:cubicBezTo>
                <a:cubicBezTo>
                  <a:pt x="10676" y="0"/>
                  <a:pt x="10676" y="0"/>
                  <a:pt x="10676" y="0"/>
                </a:cubicBezTo>
                <a:cubicBezTo>
                  <a:pt x="10676" y="0"/>
                  <a:pt x="10676" y="0"/>
                  <a:pt x="10676" y="0"/>
                </a:cubicBezTo>
                <a:cubicBezTo>
                  <a:pt x="10924" y="0"/>
                  <a:pt x="10924" y="0"/>
                  <a:pt x="10924" y="0"/>
                </a:cubicBezTo>
                <a:cubicBezTo>
                  <a:pt x="21352" y="4841"/>
                  <a:pt x="21352" y="4841"/>
                  <a:pt x="21352" y="4841"/>
                </a:cubicBezTo>
                <a:cubicBezTo>
                  <a:pt x="21600" y="4841"/>
                  <a:pt x="21600" y="5214"/>
                  <a:pt x="21600" y="5214"/>
                </a:cubicBezTo>
                <a:cubicBezTo>
                  <a:pt x="21600" y="5586"/>
                  <a:pt x="21600" y="5586"/>
                  <a:pt x="21352" y="5586"/>
                </a:cubicBezTo>
                <a:close/>
                <a:moveTo>
                  <a:pt x="16883" y="14152"/>
                </a:moveTo>
                <a:cubicBezTo>
                  <a:pt x="16883" y="16386"/>
                  <a:pt x="14152" y="17876"/>
                  <a:pt x="10676" y="17876"/>
                </a:cubicBezTo>
                <a:cubicBezTo>
                  <a:pt x="7448" y="17876"/>
                  <a:pt x="4717" y="16386"/>
                  <a:pt x="4717" y="14152"/>
                </a:cubicBezTo>
                <a:cubicBezTo>
                  <a:pt x="4966" y="9683"/>
                  <a:pt x="4966" y="9683"/>
                  <a:pt x="4966" y="9683"/>
                </a:cubicBezTo>
                <a:cubicBezTo>
                  <a:pt x="10428" y="12290"/>
                  <a:pt x="10428" y="12290"/>
                  <a:pt x="10428" y="12290"/>
                </a:cubicBezTo>
                <a:cubicBezTo>
                  <a:pt x="10428" y="12290"/>
                  <a:pt x="10676" y="12662"/>
                  <a:pt x="10676" y="12662"/>
                </a:cubicBezTo>
                <a:cubicBezTo>
                  <a:pt x="10924" y="12662"/>
                  <a:pt x="11172" y="12290"/>
                  <a:pt x="11172" y="12290"/>
                </a:cubicBezTo>
                <a:cubicBezTo>
                  <a:pt x="16634" y="9683"/>
                  <a:pt x="16634" y="9683"/>
                  <a:pt x="16634" y="9683"/>
                </a:cubicBezTo>
                <a:lnTo>
                  <a:pt x="16883" y="14152"/>
                </a:lnTo>
                <a:close/>
              </a:path>
            </a:pathLst>
          </a:custGeom>
          <a:solidFill>
            <a:srgbClr val="FFFFFF"/>
          </a:solidFill>
          <a:ln w="12700">
            <a:miter lim="400000"/>
          </a:ln>
        </p:spPr>
        <p:txBody>
          <a:bodyPr lIns="121919" tIns="121919" rIns="121919" bIns="121919"/>
          <a:lstStyle/>
          <a:p>
            <a:endParaRPr/>
          </a:p>
        </p:txBody>
      </p:sp>
    </p:spTree>
    <p:extLst>
      <p:ext uri="{BB962C8B-B14F-4D97-AF65-F5344CB8AC3E}">
        <p14:creationId xmlns:p14="http://schemas.microsoft.com/office/powerpoint/2010/main" val="2169267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601528"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As a domain expert, so what is your role?</a:t>
            </a:r>
          </a:p>
          <a:p>
            <a:endParaRPr lang="en-US" sz="2600" dirty="0">
              <a:latin typeface="Montserrat"/>
              <a:cs typeface="Futura Condensed Medium"/>
            </a:endParaRP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137545"/>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7">
            <a:extLst>
              <a:ext uri="{FF2B5EF4-FFF2-40B4-BE49-F238E27FC236}">
                <a16:creationId xmlns:a16="http://schemas.microsoft.com/office/drawing/2014/main" id="{A05F2FF4-163F-1C98-DA14-ECB638DFAAE0}"/>
              </a:ext>
            </a:extLst>
          </p:cNvPr>
          <p:cNvSpPr txBox="1"/>
          <p:nvPr/>
        </p:nvSpPr>
        <p:spPr>
          <a:xfrm>
            <a:off x="4572000" y="5156705"/>
            <a:ext cx="8685698" cy="4554773"/>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Not as far fetched as you think, you already use data science in your teaching</a:t>
            </a:r>
          </a:p>
          <a:p>
            <a:pPr marL="345441" lvl="1">
              <a:lnSpc>
                <a:spcPts val="4480"/>
              </a:lnSpc>
            </a:pPr>
            <a:r>
              <a:rPr lang="en-US" sz="2600" b="1" dirty="0">
                <a:solidFill>
                  <a:srgbClr val="404040"/>
                </a:solidFill>
                <a:latin typeface="Montserrat" panose="00000500000000000000" pitchFamily="2" charset="0"/>
              </a:rPr>
              <a:t>Examples </a:t>
            </a:r>
            <a:r>
              <a:rPr lang="en-US" sz="2600" b="1" dirty="0" err="1">
                <a:solidFill>
                  <a:srgbClr val="404040"/>
                </a:solidFill>
                <a:latin typeface="Montserrat" panose="00000500000000000000" pitchFamily="2" charset="0"/>
              </a:rPr>
              <a:t>bla</a:t>
            </a:r>
            <a:r>
              <a:rPr lang="en-US" sz="2600" b="1" dirty="0">
                <a:solidFill>
                  <a:srgbClr val="404040"/>
                </a:solidFill>
                <a:latin typeface="Montserrat" panose="00000500000000000000" pitchFamily="2" charset="0"/>
              </a:rPr>
              <a:t> </a:t>
            </a:r>
            <a:r>
              <a:rPr lang="en-US" sz="2600" b="1" dirty="0" err="1">
                <a:solidFill>
                  <a:srgbClr val="404040"/>
                </a:solidFill>
                <a:latin typeface="Montserrat" panose="00000500000000000000" pitchFamily="2" charset="0"/>
              </a:rPr>
              <a:t>bla</a:t>
            </a:r>
            <a:r>
              <a:rPr lang="en-US" sz="2600" b="1" dirty="0">
                <a:solidFill>
                  <a:srgbClr val="404040"/>
                </a:solidFill>
                <a:latin typeface="Montserrat" panose="00000500000000000000" pitchFamily="2" charset="0"/>
              </a:rPr>
              <a:t> </a:t>
            </a:r>
            <a:r>
              <a:rPr lang="en-US" sz="2600" b="1" dirty="0" err="1">
                <a:solidFill>
                  <a:srgbClr val="404040"/>
                </a:solidFill>
                <a:latin typeface="Montserrat" panose="00000500000000000000" pitchFamily="2" charset="0"/>
              </a:rPr>
              <a:t>bla</a:t>
            </a:r>
            <a:endParaRPr lang="en-US" sz="2600" b="1" dirty="0">
              <a:solidFill>
                <a:srgbClr val="404040"/>
              </a:solidFill>
              <a:latin typeface="Montserrat" panose="00000500000000000000" pitchFamily="2" charset="0"/>
            </a:endParaRPr>
          </a:p>
          <a:p>
            <a:pPr marL="345441" lvl="1">
              <a:lnSpc>
                <a:spcPts val="4480"/>
              </a:lnSpc>
            </a:pPr>
            <a:r>
              <a:rPr lang="en-US" sz="2600" b="1" dirty="0">
                <a:solidFill>
                  <a:srgbClr val="404040"/>
                </a:solidFill>
                <a:latin typeface="Montserrat" panose="00000500000000000000" pitchFamily="2" charset="0"/>
              </a:rPr>
              <a:t>How can you improve courses?</a:t>
            </a:r>
          </a:p>
          <a:p>
            <a:pPr marL="345441" lvl="1">
              <a:lnSpc>
                <a:spcPts val="4480"/>
              </a:lnSpc>
            </a:pPr>
            <a:r>
              <a:rPr lang="en-US" sz="2600" b="1" dirty="0">
                <a:solidFill>
                  <a:srgbClr val="404040"/>
                </a:solidFill>
                <a:latin typeface="Montserrat" panose="00000500000000000000" pitchFamily="2" charset="0"/>
              </a:rPr>
              <a:t>Get inspired by colleagues,</a:t>
            </a:r>
          </a:p>
          <a:p>
            <a:pPr marL="345441" lvl="1">
              <a:lnSpc>
                <a:spcPts val="4480"/>
              </a:lnSpc>
            </a:pPr>
            <a:r>
              <a:rPr lang="en-US" sz="2600" b="1" dirty="0">
                <a:solidFill>
                  <a:srgbClr val="404040"/>
                </a:solidFill>
                <a:latin typeface="Montserrat" panose="00000500000000000000" pitchFamily="2" charset="0"/>
              </a:rPr>
              <a:t>Start a little at the time</a:t>
            </a:r>
          </a:p>
          <a:p>
            <a:pPr marL="345441" lvl="1">
              <a:lnSpc>
                <a:spcPts val="4480"/>
              </a:lnSpc>
            </a:pPr>
            <a:endParaRPr lang="en-US" sz="2600" b="1" dirty="0">
              <a:solidFill>
                <a:srgbClr val="404040"/>
              </a:solidFill>
              <a:latin typeface="Montserrat" panose="00000500000000000000" pitchFamily="2" charset="0"/>
            </a:endParaRPr>
          </a:p>
          <a:p>
            <a:pPr marL="345441" lvl="1">
              <a:lnSpc>
                <a:spcPts val="4480"/>
              </a:lnSpc>
            </a:pPr>
            <a:endParaRPr lang="en-US" sz="2600" b="1" dirty="0">
              <a:solidFill>
                <a:srgbClr val="404040"/>
              </a:solidFill>
              <a:latin typeface="Montserrat" panose="00000500000000000000" pitchFamily="2" charset="0"/>
            </a:endParaRPr>
          </a:p>
        </p:txBody>
      </p:sp>
    </p:spTree>
    <p:extLst>
      <p:ext uri="{BB962C8B-B14F-4D97-AF65-F5344CB8AC3E}">
        <p14:creationId xmlns:p14="http://schemas.microsoft.com/office/powerpoint/2010/main" val="104424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98637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2132" y="0"/>
            <a:ext cx="8543365"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9761182"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295400"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811363" y="2520852"/>
            <a:ext cx="8045100" cy="8040791"/>
          </a:xfrm>
          <a:prstGeom prst="rect">
            <a:avLst/>
          </a:prstGeom>
        </p:spPr>
        <p:txBody>
          <a:bodyPr wrap="square" lIns="0" tIns="0" rIns="0" bIns="0" rtlCol="0" anchor="t">
            <a:spAutoFit/>
          </a:bodyPr>
          <a:lstStyle/>
          <a:p>
            <a:pPr marL="345441" lvl="1">
              <a:lnSpc>
                <a:spcPts val="4480"/>
              </a:lnSpc>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6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much/far can we trust the results we have obtained?</a:t>
            </a:r>
          </a:p>
          <a:p>
            <a:pPr marL="345441" lvl="1">
              <a:lnSpc>
                <a:spcPts val="4480"/>
              </a:lnSpc>
            </a:pPr>
            <a:r>
              <a:rPr lang="en-US" sz="2600" dirty="0">
                <a:solidFill>
                  <a:srgbClr val="404040"/>
                </a:solidFill>
                <a:latin typeface="Montserrat" panose="00000500000000000000" pitchFamily="2" charset="0"/>
              </a:rPr>
              <a:t> </a:t>
            </a:r>
          </a:p>
          <a:p>
            <a:pPr marL="690881" lvl="1" indent="-345440">
              <a:lnSpc>
                <a:spcPts val="4480"/>
              </a:lnSpc>
              <a:buFont typeface="Arial"/>
              <a:buChar char="•"/>
            </a:pPr>
            <a:r>
              <a:rPr lang="en-US" sz="2600" dirty="0">
                <a:solidFill>
                  <a:srgbClr val="404040"/>
                </a:solidFill>
                <a:latin typeface="Montserrat" panose="00000500000000000000" pitchFamily="2" charset="0"/>
              </a:rPr>
              <a:t>How do we interpret the results of the evaluation?</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i="1" dirty="0">
                <a:solidFill>
                  <a:srgbClr val="404040"/>
                </a:solidFill>
                <a:latin typeface="Montserrat" panose="00000500000000000000" pitchFamily="2" charset="0"/>
              </a:rPr>
              <a:t>Let the RQ, data and model pick the evaluation metric </a:t>
            </a:r>
          </a:p>
          <a:p>
            <a:pPr marL="345441" lvl="1">
              <a:lnSpc>
                <a:spcPts val="4480"/>
              </a:lnSpc>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0799639" y="1018268"/>
            <a:ext cx="5886938" cy="404903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1205817" y="1404563"/>
            <a:ext cx="5177183" cy="3510337"/>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80117"/>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21919" tIns="121919" rIns="121919" bIns="121919"/>
            <a:lstStyle/>
            <a:p>
              <a:endParaRPr dirty="0"/>
            </a:p>
          </p:txBody>
        </p:sp>
      </p:grpSp>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7">
            <a:extLst>
              <a:ext uri="{28A0092B-C50C-407E-A947-70E740481C1C}">
                <a14:useLocalDpi xmlns:a14="http://schemas.microsoft.com/office/drawing/2010/main" val="0"/>
              </a:ext>
            </a:extLst>
          </a:blip>
          <a:srcRect l="5681" t="3609" r="1984" b="3838"/>
          <a:stretch/>
        </p:blipFill>
        <p:spPr>
          <a:xfrm>
            <a:off x="10800862" y="5445805"/>
            <a:ext cx="5886938" cy="4422095"/>
          </a:xfrm>
          <a:prstGeom prst="rect">
            <a:avLst/>
          </a:prstGeom>
          <a:ln w="12700">
            <a:solidFill>
              <a:srgbClr val="404040"/>
            </a:solidFill>
          </a:ln>
        </p:spPr>
      </p:pic>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35983" y="504986"/>
            <a:ext cx="8847692" cy="978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275" y="3127714"/>
            <a:ext cx="7619449" cy="2258632"/>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411282" y="6108805"/>
            <a:ext cx="6224902" cy="4001724"/>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
        <p:nvSpPr>
          <p:cNvPr id="3" name="TextBox 7">
            <a:extLst>
              <a:ext uri="{FF2B5EF4-FFF2-40B4-BE49-F238E27FC236}">
                <a16:creationId xmlns:a16="http://schemas.microsoft.com/office/drawing/2014/main" id="{A6B8EE8D-FDD3-07E5-02C6-5C83F46111B3}"/>
              </a:ext>
            </a:extLst>
          </p:cNvPr>
          <p:cNvSpPr txBox="1"/>
          <p:nvPr/>
        </p:nvSpPr>
        <p:spPr>
          <a:xfrm>
            <a:off x="9068902" y="3127714"/>
            <a:ext cx="8685698"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perform the task?</a:t>
            </a:r>
          </a:p>
        </p:txBody>
      </p:sp>
      <p:sp>
        <p:nvSpPr>
          <p:cNvPr id="6" name="Freeform 31">
            <a:extLst>
              <a:ext uri="{FF2B5EF4-FFF2-40B4-BE49-F238E27FC236}">
                <a16:creationId xmlns:a16="http://schemas.microsoft.com/office/drawing/2014/main" id="{72C311D8-57E3-C91C-4F96-A2D7E5A69108}"/>
              </a:ext>
            </a:extLst>
          </p:cNvPr>
          <p:cNvSpPr/>
          <p:nvPr/>
        </p:nvSpPr>
        <p:spPr>
          <a:xfrm>
            <a:off x="9677399" y="7601418"/>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45719" rIns="45719"/>
          <a:lstStyle/>
          <a:p>
            <a:pPr>
              <a:defRPr sz="1400">
                <a:latin typeface="Arial"/>
                <a:ea typeface="Arial"/>
                <a:cs typeface="Arial"/>
                <a:sym typeface="Arial"/>
              </a:defRPr>
            </a:pPr>
            <a:endParaRPr dirty="0"/>
          </a:p>
        </p:txBody>
      </p:sp>
      <p:sp>
        <p:nvSpPr>
          <p:cNvPr id="9" name="Freeform 32">
            <a:extLst>
              <a:ext uri="{FF2B5EF4-FFF2-40B4-BE49-F238E27FC236}">
                <a16:creationId xmlns:a16="http://schemas.microsoft.com/office/drawing/2014/main" id="{FA48AC73-03B7-BA80-BB4E-BAB0ABE10C83}"/>
              </a:ext>
            </a:extLst>
          </p:cNvPr>
          <p:cNvSpPr/>
          <p:nvPr/>
        </p:nvSpPr>
        <p:spPr>
          <a:xfrm>
            <a:off x="11430000" y="5809337"/>
            <a:ext cx="5562600" cy="1809280"/>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45719" rIns="45719"/>
          <a:lstStyle/>
          <a:p>
            <a:pPr>
              <a:defRPr sz="1400">
                <a:latin typeface="Arial"/>
                <a:ea typeface="Arial"/>
                <a:cs typeface="Arial"/>
                <a:sym typeface="Arial"/>
              </a:defRPr>
            </a:pPr>
            <a:endParaRPr/>
          </a:p>
        </p:txBody>
      </p:sp>
      <p:sp>
        <p:nvSpPr>
          <p:cNvPr id="31" name="TextBox 7">
            <a:extLst>
              <a:ext uri="{FF2B5EF4-FFF2-40B4-BE49-F238E27FC236}">
                <a16:creationId xmlns:a16="http://schemas.microsoft.com/office/drawing/2014/main" id="{67EDB5E2-65CD-83AF-ACB2-5E0038382FFC}"/>
              </a:ext>
            </a:extLst>
          </p:cNvPr>
          <p:cNvSpPr txBox="1"/>
          <p:nvPr/>
        </p:nvSpPr>
        <p:spPr>
          <a:xfrm>
            <a:off x="11369607" y="5231610"/>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CLASSIFICATION</a:t>
            </a:r>
          </a:p>
        </p:txBody>
      </p:sp>
      <p:sp>
        <p:nvSpPr>
          <p:cNvPr id="32" name="TextBox 7">
            <a:extLst>
              <a:ext uri="{FF2B5EF4-FFF2-40B4-BE49-F238E27FC236}">
                <a16:creationId xmlns:a16="http://schemas.microsoft.com/office/drawing/2014/main" id="{7DA59498-B284-07B0-36F1-691B3045F1F4}"/>
              </a:ext>
            </a:extLst>
          </p:cNvPr>
          <p:cNvSpPr txBox="1"/>
          <p:nvPr/>
        </p:nvSpPr>
        <p:spPr>
          <a:xfrm>
            <a:off x="12950914" y="9410699"/>
            <a:ext cx="2520772" cy="515206"/>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REGRESSION</a:t>
            </a:r>
          </a:p>
        </p:txBody>
      </p:sp>
      <p:pic>
        <p:nvPicPr>
          <p:cNvPr id="33" name="Picture 32" descr="A blue and black logo&#10;&#10;Description automatically generated">
            <a:extLst>
              <a:ext uri="{FF2B5EF4-FFF2-40B4-BE49-F238E27FC236}">
                <a16:creationId xmlns:a16="http://schemas.microsoft.com/office/drawing/2014/main" id="{4714EC58-F098-373D-05AD-D563926567B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4" name="TextBox 7">
            <a:extLst>
              <a:ext uri="{FF2B5EF4-FFF2-40B4-BE49-F238E27FC236}">
                <a16:creationId xmlns:a16="http://schemas.microsoft.com/office/drawing/2014/main" id="{B9FB800A-3120-4679-7F40-935AAAFCB611}"/>
              </a:ext>
            </a:extLst>
          </p:cNvPr>
          <p:cNvSpPr txBox="1"/>
          <p:nvPr/>
        </p:nvSpPr>
        <p:spPr>
          <a:xfrm>
            <a:off x="11997906" y="5999082"/>
            <a:ext cx="2218448"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Accuracy</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Precision</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Recall</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ROC/AUC</a:t>
            </a:r>
          </a:p>
        </p:txBody>
      </p:sp>
      <p:sp>
        <p:nvSpPr>
          <p:cNvPr id="35" name="TextBox 7">
            <a:extLst>
              <a:ext uri="{FF2B5EF4-FFF2-40B4-BE49-F238E27FC236}">
                <a16:creationId xmlns:a16="http://schemas.microsoft.com/office/drawing/2014/main" id="{E2E280CF-4F27-4DFB-F517-2F75CDB69CDC}"/>
              </a:ext>
            </a:extLst>
          </p:cNvPr>
          <p:cNvSpPr txBox="1"/>
          <p:nvPr/>
        </p:nvSpPr>
        <p:spPr>
          <a:xfrm>
            <a:off x="11997906" y="7904082"/>
            <a:ext cx="2520772"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R-squared</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0363200" y="7904082"/>
            <a:ext cx="1485900" cy="135421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dirty="0"/>
          </a:p>
        </p:txBody>
      </p:sp>
      <p:sp>
        <p:nvSpPr>
          <p:cNvPr id="38" name="Organisation">
            <a:extLst>
              <a:ext uri="{FF2B5EF4-FFF2-40B4-BE49-F238E27FC236}">
                <a16:creationId xmlns:a16="http://schemas.microsoft.com/office/drawing/2014/main" id="{76B0AA1D-E16C-D2B2-C74A-04C9CEF2E0DB}"/>
              </a:ext>
            </a:extLst>
          </p:cNvPr>
          <p:cNvSpPr/>
          <p:nvPr/>
        </p:nvSpPr>
        <p:spPr>
          <a:xfrm>
            <a:off x="14668280" y="6057899"/>
            <a:ext cx="1490277" cy="1209845"/>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0439400" y="7980938"/>
            <a:ext cx="1371600" cy="1201161"/>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9068902" y="4393411"/>
            <a:ext cx="8685698" cy="521489"/>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9435330" y="4991100"/>
            <a:ext cx="77858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323366" y="0"/>
            <a:ext cx="796463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758616" y="1080000"/>
            <a:ext cx="10204784" cy="1958228"/>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CLASSIFIER </a:t>
            </a:r>
          </a:p>
          <a:p>
            <a:pP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446067" y="3450601"/>
            <a:ext cx="8459933" cy="4578305"/>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Classifiers performance is measured in several ways. </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Performance measures like precision and recall depend on how many elements we choose to retrieve.</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0" name="Picture 9" descr="A blue and black logo&#10;&#10;Description automatically generated">
            <a:extLst>
              <a:ext uri="{FF2B5EF4-FFF2-40B4-BE49-F238E27FC236}">
                <a16:creationId xmlns:a16="http://schemas.microsoft.com/office/drawing/2014/main" id="{84B89963-A13F-DBBC-15B1-89EE7F350B6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Graphic 4">
            <a:extLst>
              <a:ext uri="{FF2B5EF4-FFF2-40B4-BE49-F238E27FC236}">
                <a16:creationId xmlns:a16="http://schemas.microsoft.com/office/drawing/2014/main" id="{7E6EE9B3-F818-E754-4F22-2C6300886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6978" y="246423"/>
            <a:ext cx="5524222" cy="10044041"/>
          </a:xfrm>
          <a:prstGeom prst="rect">
            <a:avLst/>
          </a:prstGeom>
        </p:spPr>
      </p:pic>
      <p:pic>
        <p:nvPicPr>
          <p:cNvPr id="13" name="Picture 12">
            <a:extLst>
              <a:ext uri="{FF2B5EF4-FFF2-40B4-BE49-F238E27FC236}">
                <a16:creationId xmlns:a16="http://schemas.microsoft.com/office/drawing/2014/main" id="{664573E7-01FD-D898-58BB-446A051815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70776" y="7096373"/>
            <a:ext cx="5330533" cy="2643945"/>
          </a:xfrm>
          <a:prstGeom prst="rect">
            <a:avLst/>
          </a:prstGeom>
        </p:spPr>
      </p:pic>
    </p:spTree>
    <p:extLst>
      <p:ext uri="{BB962C8B-B14F-4D97-AF65-F5344CB8AC3E}">
        <p14:creationId xmlns:p14="http://schemas.microsoft.com/office/powerpoint/2010/main" val="275780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167260" y="3126944"/>
            <a:ext cx="10535728" cy="4401205"/>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Which one do you prefer to optimize for screening?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596158"/>
            <a:ext cx="8518707" cy="342414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11" y="2701403"/>
            <a:ext cx="8186576" cy="3356497"/>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2.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29816</TotalTime>
  <Words>3065</Words>
  <Application>Microsoft Macintosh PowerPoint</Application>
  <PresentationFormat>Custom</PresentationFormat>
  <Paragraphs>379</Paragraphs>
  <Slides>24</Slides>
  <Notes>24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Now</vt:lpstr>
      <vt:lpstr>Montserrat Bold</vt:lpstr>
      <vt:lpstr>Montserrat</vt:lpstr>
      <vt:lpstr>Now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142</cp:revision>
  <dcterms:created xsi:type="dcterms:W3CDTF">2006-08-16T00:00:00Z</dcterms:created>
  <dcterms:modified xsi:type="dcterms:W3CDTF">2023-11-15T14:29:24Z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